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302" r:id="rId3"/>
    <p:sldId id="303" r:id="rId4"/>
    <p:sldId id="298" r:id="rId5"/>
    <p:sldId id="263" r:id="rId6"/>
    <p:sldId id="257" r:id="rId7"/>
    <p:sldId id="299" r:id="rId8"/>
    <p:sldId id="300" r:id="rId9"/>
    <p:sldId id="301" r:id="rId10"/>
    <p:sldId id="275" r:id="rId11"/>
    <p:sldId id="276" r:id="rId12"/>
    <p:sldId id="277" r:id="rId13"/>
    <p:sldId id="295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8" r:id="rId22"/>
    <p:sldId id="290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40" d="100"/>
          <a:sy n="40" d="100"/>
        </p:scale>
        <p:origin x="-76" y="-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755C7-B229-47A5-8691-8F1B88FFC8AA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4AC2-D89A-4537-9567-A55AA419F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88BD6-B8A9-4A17-A2A5-26819FF753EC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195023-EAAA-4216-9963-0BA20FE1CB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6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952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8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4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0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1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8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683E-2D37-4357-A042-E3A80E0C50E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026B-FA6C-4176-A0F2-D58D6EE85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73100" y="741671"/>
            <a:ext cx="8121650" cy="4893647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48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МЕТОДЫ НАУЧНЫХ ИССЛЕДОВАНИЙ </a:t>
            </a:r>
            <a:r>
              <a:rPr lang="ru-RU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(Системный анализ в экономике)</a:t>
            </a:r>
            <a:r>
              <a:rPr lang="ru-RU" altLang="ko-KR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endParaRPr lang="en-US" altLang="ko-KR" b="0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200" b="1" dirty="0" smtClean="0">
                <a:solidFill>
                  <a:srgbClr val="FF0000"/>
                </a:solidFill>
              </a:rPr>
              <a:t>Логика процесса исследования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F0"/>
                </a:solidFill>
              </a:rPr>
              <a:t>объект и предмет исследования, цель и задачи, гипотеза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0309" y="3645024"/>
            <a:ext cx="79928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F0"/>
                </a:solidFill>
              </a:rPr>
              <a:t>Выбор проблемы, темы, ее актуальность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Проблема исследования</a:t>
            </a:r>
            <a:endParaRPr lang="ru-RU" sz="4000" smtClean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786063" y="4049193"/>
            <a:ext cx="6215062" cy="13544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Тема «Функционирование и развитие рынка труда»…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 С чем связаны проблемы?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rgbClr val="00B0F0"/>
              </a:solidFill>
            </a:endParaRPr>
          </a:p>
        </p:txBody>
      </p:sp>
      <p:pic>
        <p:nvPicPr>
          <p:cNvPr id="33800" name="Picture 8" descr="celi-giz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7" y="4551632"/>
            <a:ext cx="2533451" cy="204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86439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/>
              <a:t>Проблема: выражает основное противоречие темы….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85938" y="1000125"/>
            <a:ext cx="6786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/>
              <a:t>проявляется в несоответствии…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861" y="1484784"/>
            <a:ext cx="68327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CC00"/>
                </a:solidFill>
              </a:rPr>
              <a:t>Анализ потребительских предпочтений </a:t>
            </a:r>
            <a:r>
              <a:rPr lang="ru-RU" b="1" dirty="0" smtClean="0">
                <a:solidFill>
                  <a:srgbClr val="00CC00"/>
                </a:solidFill>
              </a:rPr>
              <a:t>…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   Развитие </a:t>
            </a:r>
            <a:r>
              <a:rPr lang="ru-RU" b="1" dirty="0">
                <a:solidFill>
                  <a:srgbClr val="00CC00"/>
                </a:solidFill>
              </a:rPr>
              <a:t>торгово-экономических отношений </a:t>
            </a:r>
            <a:r>
              <a:rPr lang="ru-RU" b="1" dirty="0" smtClean="0">
                <a:solidFill>
                  <a:srgbClr val="00CC00"/>
                </a:solidFill>
              </a:rPr>
              <a:t>…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       Исследование </a:t>
            </a:r>
            <a:r>
              <a:rPr lang="ru-RU" b="1" dirty="0">
                <a:solidFill>
                  <a:srgbClr val="00CC00"/>
                </a:solidFill>
              </a:rPr>
              <a:t>конкурентных преимуществ </a:t>
            </a:r>
            <a:r>
              <a:rPr lang="ru-RU" b="1" dirty="0" smtClean="0">
                <a:solidFill>
                  <a:srgbClr val="00CC00"/>
                </a:solidFill>
              </a:rPr>
              <a:t>организаций…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            Развитие </a:t>
            </a:r>
            <a:r>
              <a:rPr lang="ru-RU" b="1" dirty="0">
                <a:solidFill>
                  <a:srgbClr val="00CC00"/>
                </a:solidFill>
              </a:rPr>
              <a:t>системы материального стимулирования  труда </a:t>
            </a:r>
            <a:r>
              <a:rPr lang="ru-RU" b="1" dirty="0" smtClean="0">
                <a:solidFill>
                  <a:srgbClr val="00CC00"/>
                </a:solidFill>
              </a:rPr>
              <a:t>…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                  Эффективность </a:t>
            </a:r>
            <a:r>
              <a:rPr lang="ru-RU" b="1" dirty="0">
                <a:solidFill>
                  <a:srgbClr val="00CC00"/>
                </a:solidFill>
              </a:rPr>
              <a:t>и пути развития малого бизнеса </a:t>
            </a:r>
            <a:r>
              <a:rPr lang="ru-RU" b="1" dirty="0" smtClean="0">
                <a:solidFill>
                  <a:srgbClr val="00CC00"/>
                </a:solidFill>
              </a:rPr>
              <a:t>…</a:t>
            </a:r>
            <a:endParaRPr lang="ru-RU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Проблема исследования</a:t>
            </a:r>
            <a:endParaRPr lang="ru-RU" sz="4000" smtClean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2938" y="1600200"/>
            <a:ext cx="8043862" cy="4686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B0F0"/>
                </a:solidFill>
              </a:rPr>
              <a:t>Функционирование и развитие рынка труда… С чем связаны проблемы?</a:t>
            </a:r>
          </a:p>
          <a:p>
            <a:r>
              <a:rPr lang="ru-RU" sz="2000" smtClean="0"/>
              <a:t>Несбалансированность спроса и предложения (несоответствие вакансий и профессиональной структуры ищущих работу)</a:t>
            </a:r>
          </a:p>
          <a:p>
            <a:r>
              <a:rPr lang="ru-RU" sz="2000" smtClean="0"/>
              <a:t>Проблема мобильности работоспособного населения (регистрация и прописка,  стоимость жилья и т.д.)</a:t>
            </a:r>
          </a:p>
          <a:p>
            <a:r>
              <a:rPr lang="ru-RU" sz="2000" smtClean="0"/>
              <a:t>Монополизированная экономика и безработица  как основа диктата работодателей (</a:t>
            </a:r>
            <a:r>
              <a:rPr lang="ru-RU" sz="2000" smtClean="0">
                <a:solidFill>
                  <a:srgbClr val="00B050"/>
                </a:solidFill>
              </a:rPr>
              <a:t>проблема работников</a:t>
            </a:r>
            <a:r>
              <a:rPr lang="ru-RU" sz="2000" smtClean="0"/>
              <a:t>)</a:t>
            </a:r>
          </a:p>
          <a:p>
            <a:r>
              <a:rPr lang="ru-RU" sz="2000" smtClean="0"/>
              <a:t>Поиск ценных профессионалов (</a:t>
            </a:r>
            <a:r>
              <a:rPr lang="ru-RU" sz="2000" smtClean="0">
                <a:solidFill>
                  <a:srgbClr val="00B050"/>
                </a:solidFill>
              </a:rPr>
              <a:t>проблема работодателей</a:t>
            </a:r>
            <a:r>
              <a:rPr lang="ru-RU" sz="2000" smtClean="0"/>
              <a:t>)</a:t>
            </a:r>
          </a:p>
          <a:p>
            <a:r>
              <a:rPr lang="ru-RU" sz="2000" smtClean="0"/>
              <a:t>Высокий уровень безработицы в целом (</a:t>
            </a:r>
            <a:r>
              <a:rPr lang="ru-RU" sz="2000" smtClean="0">
                <a:solidFill>
                  <a:srgbClr val="00B050"/>
                </a:solidFill>
              </a:rPr>
              <a:t>проблема государственного регулирования</a:t>
            </a:r>
            <a:r>
              <a:rPr lang="ru-RU" sz="2000" smtClean="0"/>
              <a:t>) и на отдельных территориях (</a:t>
            </a:r>
            <a:r>
              <a:rPr lang="ru-RU" sz="2000" smtClean="0">
                <a:solidFill>
                  <a:srgbClr val="00B050"/>
                </a:solidFill>
              </a:rPr>
              <a:t>региональная проблема</a:t>
            </a:r>
            <a:r>
              <a:rPr lang="ru-RU" sz="2000" smtClean="0"/>
              <a:t>) </a:t>
            </a:r>
          </a:p>
          <a:p>
            <a:r>
              <a:rPr lang="ru-RU" sz="2000" smtClean="0"/>
              <a:t>И т.д.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B0F0"/>
              </a:solidFill>
            </a:endParaRPr>
          </a:p>
        </p:txBody>
      </p:sp>
      <p:pic>
        <p:nvPicPr>
          <p:cNvPr id="33800" name="Picture 8" descr="celi-giz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26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86439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/>
              <a:t>Проблема: выражает основное противоречие темы….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85938" y="1000125"/>
            <a:ext cx="6786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/>
              <a:t>проявляется в несоответствии…</a:t>
            </a:r>
          </a:p>
        </p:txBody>
      </p:sp>
    </p:spTree>
    <p:extLst>
      <p:ext uri="{BB962C8B-B14F-4D97-AF65-F5344CB8AC3E}">
        <p14:creationId xmlns:p14="http://schemas.microsoft.com/office/powerpoint/2010/main" val="26076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Актуальность исследования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12" descr="acqnLMR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63651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987824" y="1600201"/>
            <a:ext cx="5698976" cy="11807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Степень важности темы на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момент и в данной ситуации для решения определенной проблемы</a:t>
            </a:r>
            <a:endParaRPr lang="ru-RU" sz="24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55576" y="30689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Что определяет актуальность исследования?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539552" y="4208785"/>
            <a:ext cx="8147248" cy="145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дальнейшее развитие проблемы в современных условиях (трудоустройство последних 3 лет)</a:t>
            </a:r>
          </a:p>
          <a:p>
            <a:r>
              <a:rPr lang="ru-RU" sz="2000" b="1" dirty="0" smtClean="0"/>
              <a:t>обобщение накопленного опыта (результаты проведенного анкетирования)</a:t>
            </a:r>
          </a:p>
          <a:p>
            <a:r>
              <a:rPr lang="ru-RU" sz="2000" b="1" dirty="0" smtClean="0"/>
              <a:t>постановка новых проблем с целью привлечения внимания (новые умения в условиях </a:t>
            </a:r>
            <a:r>
              <a:rPr lang="ru-RU" sz="2000" b="1" dirty="0" err="1" smtClean="0"/>
              <a:t>цифровизации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842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334695" y="332656"/>
            <a:ext cx="6779096" cy="11398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Объект  и предмет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2160588"/>
            <a:ext cx="7859217" cy="442912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	</a:t>
            </a:r>
            <a:r>
              <a:rPr lang="ru-RU" sz="4000" dirty="0" smtClean="0"/>
              <a:t>Любое исследование имеет свой объект и предмет.</a:t>
            </a:r>
          </a:p>
          <a:p>
            <a:pPr eaLnBrk="1" hangingPunct="1">
              <a:buFont typeface="Wingdings" pitchFamily="2" charset="2"/>
              <a:buNone/>
            </a:pPr>
            <a:endParaRPr lang="ru-RU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		Объект — это то, что будет взято для изучения и исследования. </a:t>
            </a:r>
          </a:p>
          <a:p>
            <a:pPr eaLnBrk="1" hangingPunct="1">
              <a:buFont typeface="Wingdings" pitchFamily="2" charset="2"/>
              <a:buNone/>
            </a:pPr>
            <a:endParaRPr lang="ru-RU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Обычно название объекта исследования содержится в ответе на вопрос: </a:t>
            </a:r>
            <a:r>
              <a:rPr lang="ru-RU" sz="4000" b="1" dirty="0" smtClean="0">
                <a:solidFill>
                  <a:srgbClr val="0070C0"/>
                </a:solidFill>
              </a:rPr>
              <a:t>что рассматривается</a:t>
            </a:r>
            <a:r>
              <a:rPr lang="ru-RU" sz="4000" dirty="0" smtClean="0"/>
              <a:t>?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		</a:t>
            </a:r>
          </a:p>
        </p:txBody>
      </p:sp>
      <p:pic>
        <p:nvPicPr>
          <p:cNvPr id="6148" name="Picture 12" descr="acqnLMR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500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Объект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00B0F0"/>
                </a:solidFill>
              </a:rPr>
              <a:t>Функционирование и развитие рынка труда.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00B050"/>
                </a:solidFill>
              </a:rPr>
              <a:t>Объектом исследования может быть…</a:t>
            </a:r>
          </a:p>
          <a:p>
            <a:r>
              <a:rPr lang="ru-RU" smtClean="0"/>
              <a:t>Рынок труда Ставропольского края</a:t>
            </a:r>
          </a:p>
          <a:p>
            <a:r>
              <a:rPr lang="ru-RU" smtClean="0"/>
              <a:t>Выпускники аграрного университета</a:t>
            </a:r>
          </a:p>
          <a:p>
            <a:r>
              <a:rPr lang="ru-RU" smtClean="0"/>
              <a:t>Сельскохозяйственные предприятия Шпаковского района</a:t>
            </a:r>
          </a:p>
          <a:p>
            <a:r>
              <a:rPr lang="ru-RU" smtClean="0"/>
              <a:t>Служба занятости г. Ставрополя</a:t>
            </a:r>
          </a:p>
        </p:txBody>
      </p:sp>
      <p:pic>
        <p:nvPicPr>
          <p:cNvPr id="4" name="Рисунок 3" descr="Рынок труда в современных экономических услов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57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>
                <a:solidFill>
                  <a:srgbClr val="FF0000"/>
                </a:solidFill>
              </a:rPr>
              <a:t>Предмет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67745" y="1600200"/>
            <a:ext cx="6590506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	</a:t>
            </a:r>
            <a:r>
              <a:rPr lang="ru-RU" sz="2400" dirty="0" smtClean="0"/>
              <a:t>Любое исследование имеет свой объект и предмет.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			</a:t>
            </a:r>
            <a:r>
              <a:rPr lang="ru-RU" sz="2400" b="1" dirty="0" smtClean="0"/>
              <a:t>Предмет — это отдельная проблема, какие-то стороны объекта, которые изучаются.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/>
              <a:t>Предмет исследования более конкретен.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/>
              <a:t>Обычно предмет исследования содержится в ответе на вопрос: </a:t>
            </a:r>
            <a:r>
              <a:rPr lang="ru-RU" sz="2400" b="1" i="1" dirty="0" smtClean="0">
                <a:solidFill>
                  <a:srgbClr val="0070C0"/>
                </a:solidFill>
              </a:rPr>
              <a:t>что изучается?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/>
              <a:t>В каждом объекте можно выделить несколько предметов исследования</a:t>
            </a:r>
          </a:p>
        </p:txBody>
      </p:sp>
      <p:pic>
        <p:nvPicPr>
          <p:cNvPr id="6148" name="Picture 12" descr="acqnLMR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016224" cy="21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8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Предмет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50106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>
                <a:solidFill>
                  <a:srgbClr val="00B0F0"/>
                </a:solidFill>
              </a:rPr>
              <a:t>Функционирование и развитие рынка труда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Предметом исследования может быть…</a:t>
            </a:r>
          </a:p>
          <a:p>
            <a:pPr>
              <a:buFont typeface="Wingdings" pitchFamily="2" charset="2"/>
              <a:buNone/>
            </a:pPr>
            <a:r>
              <a:rPr lang="ru-RU" sz="2400" i="1" smtClean="0">
                <a:solidFill>
                  <a:srgbClr val="00B0F0"/>
                </a:solidFill>
              </a:rPr>
              <a:t>Объект – Выпускники аграрного университета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</a:rPr>
              <a:t>Предмет…</a:t>
            </a:r>
          </a:p>
          <a:p>
            <a:pPr algn="r">
              <a:buFont typeface="Wingdings" pitchFamily="2" charset="2"/>
              <a:buNone/>
            </a:pPr>
            <a:r>
              <a:rPr lang="ru-RU" sz="2400" smtClean="0">
                <a:solidFill>
                  <a:srgbClr val="7030A0"/>
                </a:solidFill>
              </a:rPr>
              <a:t>Структура трудоустройства выпускников </a:t>
            </a:r>
          </a:p>
          <a:p>
            <a:pPr algn="r">
              <a:buFont typeface="Wingdings" pitchFamily="2" charset="2"/>
              <a:buNone/>
            </a:pPr>
            <a:r>
              <a:rPr lang="ru-RU" sz="2000" smtClean="0">
                <a:solidFill>
                  <a:srgbClr val="7030A0"/>
                </a:solidFill>
              </a:rPr>
              <a:t>(по рабочим местам, уровню зарплаты и т.д.)</a:t>
            </a:r>
            <a:r>
              <a:rPr lang="ru-RU" sz="2400" smtClean="0">
                <a:solidFill>
                  <a:srgbClr val="7030A0"/>
                </a:solidFill>
              </a:rPr>
              <a:t> </a:t>
            </a:r>
          </a:p>
          <a:p>
            <a:pPr algn="r">
              <a:buFont typeface="Wingdings" pitchFamily="2" charset="2"/>
              <a:buNone/>
            </a:pPr>
            <a:r>
              <a:rPr lang="ru-RU" sz="2400" smtClean="0">
                <a:solidFill>
                  <a:srgbClr val="7030A0"/>
                </a:solidFill>
              </a:rPr>
              <a:t>Ожидания выпускников и их реализация</a:t>
            </a:r>
          </a:p>
          <a:p>
            <a:pPr algn="r">
              <a:buFont typeface="Wingdings" pitchFamily="2" charset="2"/>
              <a:buNone/>
            </a:pPr>
            <a:r>
              <a:rPr lang="ru-RU" sz="2400" smtClean="0">
                <a:solidFill>
                  <a:srgbClr val="7030A0"/>
                </a:solidFill>
              </a:rPr>
              <a:t>Участие выпускников в процессах трудовой миграции</a:t>
            </a:r>
          </a:p>
          <a:p>
            <a:pPr algn="r">
              <a:buFont typeface="Wingdings" pitchFamily="2" charset="2"/>
              <a:buNone/>
            </a:pPr>
            <a:endParaRPr lang="ru-RU" sz="2400" smtClean="0">
              <a:solidFill>
                <a:srgbClr val="7030A0"/>
              </a:solidFill>
            </a:endParaRPr>
          </a:p>
          <a:p>
            <a:pPr algn="r">
              <a:buFont typeface="Wingdings" pitchFamily="2" charset="2"/>
              <a:buNone/>
            </a:pPr>
            <a:endParaRPr lang="ru-RU" sz="2400" smtClean="0">
              <a:solidFill>
                <a:srgbClr val="7030A0"/>
              </a:solidFill>
            </a:endParaRPr>
          </a:p>
          <a:p>
            <a:pPr algn="r">
              <a:buFont typeface="Wingdings" pitchFamily="2" charset="2"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algn="r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" name="Рисунок 3" descr="Рынок труда современное состояние и пробл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6072188"/>
            <a:ext cx="5508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Тема исследования требует уточнения 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4" descr="44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643563"/>
            <a:ext cx="15811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9207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Уточненная тема </a:t>
            </a:r>
            <a:r>
              <a:rPr lang="ru-RU" smtClean="0"/>
              <a:t>-</a:t>
            </a:r>
            <a:r>
              <a:rPr lang="ru-RU" sz="3200" b="1" smtClean="0"/>
              <a:t>Анализ и прогноз трудоустройства  выпускников аграрных ВУЗов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3213100"/>
            <a:ext cx="7920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7030A0"/>
                </a:solidFill>
              </a:rPr>
              <a:t>Предмет - Структура трудоустройства выпускников</a:t>
            </a:r>
            <a:r>
              <a:rPr lang="ru-RU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22685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i="1">
                <a:solidFill>
                  <a:srgbClr val="00B0F0"/>
                </a:solidFill>
              </a:rPr>
              <a:t>Объект – Выпускники аграрного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666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Цель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1600200"/>
            <a:ext cx="7705725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rgbClr val="0070C0"/>
                </a:solidFill>
              </a:rPr>
              <a:t>Любое исследование имеет какую-то цель	</a:t>
            </a:r>
          </a:p>
        </p:txBody>
      </p:sp>
      <p:pic>
        <p:nvPicPr>
          <p:cNvPr id="11268" name="Picture 7" descr="marketingResear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16150"/>
            <a:ext cx="2778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714375" y="5572125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Цель формулируется кратко и точно, выражая основное, что намеревается сделать исследователь.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419475" y="2198689"/>
            <a:ext cx="5483225" cy="20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 dirty="0"/>
              <a:t>Цель – это ожидаемый конечный результат исследования, предполагающий разрешение заявленного противоречия или каких-то его элементов.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8489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36" y="165100"/>
            <a:ext cx="6453463" cy="646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Цель</a:t>
            </a:r>
            <a:endParaRPr lang="ru-RU" sz="4000" b="1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600200"/>
            <a:ext cx="8137525" cy="6048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Цель обычно  вытекает из предмета исследования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92488" y="2420938"/>
            <a:ext cx="5356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Тема - Анализ и прогноз трудоустройства  выпускников аграрных ВУЗов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Предмет исследования -  Структура трудоустройства выпускников аграрных ВУЗов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361762" y="4700588"/>
            <a:ext cx="5040312" cy="18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 </a:t>
            </a:r>
            <a:r>
              <a:rPr lang="ru-RU" sz="2400" b="1" dirty="0"/>
              <a:t>Цель: проанализировать и составить прогноз трудоустройства выпускников аграрных Вузов, сформулировать рекомендации для учебных </a:t>
            </a:r>
            <a:r>
              <a:rPr lang="ru-RU" sz="2400" b="1" dirty="0" smtClean="0"/>
              <a:t>заведений, работодателей</a:t>
            </a:r>
            <a:endParaRPr lang="ru-RU" sz="2400" b="1" dirty="0"/>
          </a:p>
        </p:txBody>
      </p:sp>
      <p:pic>
        <p:nvPicPr>
          <p:cNvPr id="15366" name="Picture 8" descr="aim-in-cv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41863"/>
            <a:ext cx="24304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39825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8147050" cy="1295499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Цель конкретизируется и развивается в задачах исследования (обычно связаны с этапами). </a:t>
            </a:r>
            <a:r>
              <a:rPr lang="ru-RU" b="1" dirty="0" smtClean="0">
                <a:solidFill>
                  <a:srgbClr val="C00000"/>
                </a:solidFill>
              </a:rPr>
              <a:t>Задачи ВКР: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8" name="Picture 7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0799"/>
            <a:ext cx="252888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15817" y="2333685"/>
            <a:ext cx="61202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Первая</a:t>
            </a:r>
            <a:r>
              <a:rPr lang="ru-RU" sz="2400" dirty="0">
                <a:solidFill>
                  <a:srgbClr val="0070C0"/>
                </a:solidFill>
              </a:rPr>
              <a:t> задача связана с уточнением сущности изучаемого объекта</a:t>
            </a:r>
            <a:r>
              <a:rPr lang="ru-RU" sz="2400" dirty="0"/>
              <a:t> (термины, понятия,  реферативный стиль)</a:t>
            </a:r>
          </a:p>
          <a:p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Вторая</a:t>
            </a:r>
            <a:r>
              <a:rPr lang="ru-RU" sz="2400" dirty="0">
                <a:solidFill>
                  <a:srgbClr val="00B050"/>
                </a:solidFill>
              </a:rPr>
              <a:t> – с анализом состояния предмета исследования, его развития, внутренних противоречий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Третья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 </a:t>
            </a:r>
            <a:r>
              <a:rPr lang="ru-RU" sz="2400" dirty="0">
                <a:solidFill>
                  <a:srgbClr val="C00000"/>
                </a:solidFill>
              </a:rPr>
              <a:t>с выявлением путей совершенствования исследуемого явления, процесса, т.е. повышения эффективности. Это практические аспекты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676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713" y="260350"/>
            <a:ext cx="8147050" cy="11096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000" smtClean="0"/>
              <a:t>Цель: проанализировать и составить прогноз трудоустройства выпускников аграрных Вузов, сформулировать рекомендации для учебных заведений</a:t>
            </a:r>
          </a:p>
        </p:txBody>
      </p:sp>
      <p:pic>
        <p:nvPicPr>
          <p:cNvPr id="18435" name="Picture 7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106563" cy="17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76" y="1598613"/>
            <a:ext cx="66785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Первая</a:t>
            </a:r>
            <a:r>
              <a:rPr lang="ru-RU" sz="2200" dirty="0">
                <a:solidFill>
                  <a:srgbClr val="0070C0"/>
                </a:solidFill>
              </a:rPr>
              <a:t> задача (или их группа)  - изучить сущность сегмента выпускников Вузов на рынке труда, особенности </a:t>
            </a:r>
            <a:r>
              <a:rPr lang="ru-RU" sz="2200" dirty="0" smtClean="0">
                <a:solidFill>
                  <a:srgbClr val="0070C0"/>
                </a:solidFill>
              </a:rPr>
              <a:t>выпускников </a:t>
            </a:r>
            <a:r>
              <a:rPr lang="ru-RU" sz="2200" dirty="0">
                <a:solidFill>
                  <a:srgbClr val="0070C0"/>
                </a:solidFill>
              </a:rPr>
              <a:t>аграрных Вузов, проблемы их трудоустройства</a:t>
            </a:r>
            <a:endParaRPr lang="ru-RU" sz="2200" dirty="0"/>
          </a:p>
          <a:p>
            <a:r>
              <a:rPr lang="ru-RU" sz="2200" b="1" dirty="0">
                <a:solidFill>
                  <a:srgbClr val="00B050"/>
                </a:solidFill>
              </a:rPr>
              <a:t>Вторая</a:t>
            </a:r>
            <a:r>
              <a:rPr lang="ru-RU" sz="2200" dirty="0">
                <a:solidFill>
                  <a:srgbClr val="00B050"/>
                </a:solidFill>
              </a:rPr>
              <a:t> – охарактеризовать уровень и особенности трудоустройства выпускников ВУЗов в стране, проанализировать ситуацию с трудоустройством выпускников аграрных ВУЗов,  исследовать структуру трудоустройства выпускников </a:t>
            </a:r>
            <a:r>
              <a:rPr lang="ru-RU" sz="2200" dirty="0" err="1">
                <a:solidFill>
                  <a:srgbClr val="00B050"/>
                </a:solidFill>
              </a:rPr>
              <a:t>СтГАУ</a:t>
            </a:r>
            <a:endParaRPr lang="ru-RU" sz="2200" dirty="0">
              <a:solidFill>
                <a:srgbClr val="00B050"/>
              </a:solidFill>
            </a:endParaRPr>
          </a:p>
          <a:p>
            <a:endParaRPr lang="ru-RU" sz="2200" dirty="0">
              <a:solidFill>
                <a:srgbClr val="00B050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Третья</a:t>
            </a:r>
            <a:r>
              <a:rPr lang="ru-RU" sz="2200" dirty="0">
                <a:solidFill>
                  <a:srgbClr val="C00000"/>
                </a:solidFill>
              </a:rPr>
              <a:t>– обосновать прогноз трудоустройства выпускников аграрных ВУЗов, сформировать предложения по совершенствованию подготовки </a:t>
            </a:r>
            <a:r>
              <a:rPr lang="ru-RU" sz="2200" dirty="0" smtClean="0">
                <a:solidFill>
                  <a:srgbClr val="C00000"/>
                </a:solidFill>
              </a:rPr>
              <a:t>выпускников, </a:t>
            </a:r>
            <a:r>
              <a:rPr lang="ru-RU" sz="2200" dirty="0">
                <a:solidFill>
                  <a:srgbClr val="C00000"/>
                </a:solidFill>
              </a:rPr>
              <a:t>сотрудничества учебных заведений с 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15914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8260" y="52662"/>
            <a:ext cx="8229600" cy="1139825"/>
          </a:xfrm>
        </p:spPr>
        <p:txBody>
          <a:bodyPr/>
          <a:lstStyle/>
          <a:p>
            <a:r>
              <a:rPr lang="ru-RU" altLang="ru-RU" dirty="0" smtClean="0"/>
              <a:t>Пример научного исследования</a:t>
            </a:r>
          </a:p>
        </p:txBody>
      </p:sp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989138"/>
            <a:ext cx="4320605" cy="47815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Театры России: оценка театрального предложения. Лаборатория будущего театра ГИТИС. - М. 2018.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исследования театров России, проведенного Лабораторией будущего театра ГИТИС в рамках Договора пожертвования между Фондом поддержки и развития театрального образования и Фондом поддержки социальных инноваций «Вольное дело». Представлены результаты сплошной переписи всех театров, осуществляющих платный показ спектаклей на территории Российской Федерации, а также оценка объёма и структуры театрального предложения.</a:t>
            </a:r>
          </a:p>
        </p:txBody>
      </p:sp>
      <p:sp>
        <p:nvSpPr>
          <p:cNvPr id="2" name="AutoShape 8" descr="https://thumb.tildacdn.com/tild3162-3366-4135-a539-313336343062/-/format/webp/__2019-01-20__103648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 t="16466" r="34489" b="15598"/>
          <a:stretch>
            <a:fillRect/>
          </a:stretch>
        </p:blipFill>
        <p:spPr bwMode="auto">
          <a:xfrm>
            <a:off x="173038" y="1341438"/>
            <a:ext cx="46148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385372"/>
            <a:ext cx="360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https://thefuturelab.gitis.ru/census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47700"/>
            <a:ext cx="87185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74750"/>
            <a:ext cx="89281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38600"/>
            <a:ext cx="861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648200"/>
            <a:ext cx="85852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550" y="195411"/>
            <a:ext cx="893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Выпускник 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бакалавриата</a:t>
            </a:r>
            <a:endParaRPr lang="ru-RU" sz="2400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" y="3576935"/>
            <a:ext cx="893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Выпускник магистратуры</a:t>
            </a:r>
            <a:endParaRPr lang="ru-RU" sz="2400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2563"/>
            <a:ext cx="7277100" cy="6429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Меркулов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Владимир Витальевич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Экономика и организация сельскохозяйственного производства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50411"/>
              </p:ext>
            </p:extLst>
          </p:nvPr>
        </p:nvGraphicFramePr>
        <p:xfrm>
          <a:off x="1" y="901700"/>
          <a:ext cx="9143999" cy="599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765"/>
                <a:gridCol w="4436034"/>
                <a:gridCol w="3632200"/>
              </a:tblGrid>
              <a:tr h="304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Должность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работы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 anchor="b"/>
                </a:tc>
              </a:tr>
              <a:tr h="525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младший научный сотрудник  отдела экономики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НПО "</a:t>
                      </a: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Нива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Ставрополья"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549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1990 - 1993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программист отдела алгоритмов и программ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Информационно-вычислительный центр АПК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525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1993 - 1998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фондового отдела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"Финансовая компания СТЭК"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549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1998 - 2001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отдела анализа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Финансовое агентство "</a:t>
                      </a:r>
                      <a:r>
                        <a:rPr lang="ru-RU" sz="1700" b="1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Энергомера</a:t>
                      </a: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816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2002 - 2008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отдела маркетинга, продаж и работы с клиентами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"Электросвязь" - Ставропольский филиал </a:t>
                      </a: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«ЮТК»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1647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2008 - 2018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консультант отдела, </a:t>
                      </a: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помощник заместителя Правительства СК, начальник отдела, заместитель министра</a:t>
                      </a: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руководитель комитета экономики Администрации города Ставрополя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Министерство энергетики, </a:t>
                      </a: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промышленности</a:t>
                      </a:r>
                      <a:r>
                        <a:rPr lang="ru-RU" sz="1700" b="1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транспорта СК</a:t>
                      </a: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Правительство СК, Министерство экономического развития СК, Администрация города Ставрополя 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  <a:tr h="72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2018 - настоящее время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бюро стратегического развития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ПАО "Нептун"</a:t>
                      </a:r>
                      <a:endParaRPr lang="ru-RU" sz="17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72" marR="57472" marT="0" marB="0"/>
                </a:tc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8" b="14285"/>
          <a:stretch/>
        </p:blipFill>
        <p:spPr bwMode="auto">
          <a:xfrm>
            <a:off x="7384946" y="101600"/>
            <a:ext cx="1759054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ptelov.info/wp-content/uploads/2016/06/CurveAut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328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Кривая </a:t>
            </a:r>
            <a:r>
              <a:rPr lang="ru-RU" b="1" dirty="0" smtClean="0">
                <a:solidFill>
                  <a:srgbClr val="0070C0"/>
                </a:solidFill>
              </a:rPr>
              <a:t>Дэвида </a:t>
            </a:r>
            <a:r>
              <a:rPr lang="ru-RU" b="1" dirty="0" err="1" smtClean="0">
                <a:solidFill>
                  <a:srgbClr val="0070C0"/>
                </a:solidFill>
              </a:rPr>
              <a:t>Аутора</a:t>
            </a:r>
            <a:r>
              <a:rPr lang="ru-RU" dirty="0">
                <a:solidFill>
                  <a:srgbClr val="0070C0"/>
                </a:solidFill>
              </a:rPr>
              <a:t>  показывает изменение занятости в отраслях промышленности США с 1980 по 2005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542" y="60932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Растет </a:t>
            </a:r>
            <a:r>
              <a:rPr lang="ru-RU" b="1" dirty="0">
                <a:solidFill>
                  <a:srgbClr val="0070C0"/>
                </a:solidFill>
              </a:rPr>
              <a:t>занятость среди низко- и высококвалифицированных работников,  сокращается занятость </a:t>
            </a:r>
            <a:r>
              <a:rPr lang="ru-RU" b="1" dirty="0" smtClean="0">
                <a:solidFill>
                  <a:srgbClr val="0070C0"/>
                </a:solidFill>
              </a:rPr>
              <a:t>работников </a:t>
            </a:r>
            <a:r>
              <a:rPr lang="ru-RU" b="1" dirty="0">
                <a:solidFill>
                  <a:srgbClr val="0070C0"/>
                </a:solidFill>
              </a:rPr>
              <a:t>средней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84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4976"/>
            <a:ext cx="3779913" cy="3993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Кто такой креативный </a:t>
            </a:r>
            <a:r>
              <a:rPr lang="ru-RU" sz="3200" b="1" dirty="0" smtClean="0">
                <a:solidFill>
                  <a:srgbClr val="0070C0"/>
                </a:solidFill>
              </a:rPr>
              <a:t>экономист (экономист исследовательского типа)?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800" b="1" dirty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Какие навыки развивать, чтобы не остаться без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558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Ответы </a:t>
            </a:r>
            <a:r>
              <a:rPr lang="ru-RU" sz="18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прогнозах аналитиков Всемирного экономического форума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2144" y="2306821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Критическое мышление.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Эта компетенция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 одна из главных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прогнозах на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лет. Практически любую информацию можно найти в свободном доступе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Чтобы понять, что в этом потоке является действительно ценным 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чему можно верить,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необходимы навыки отбора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100" y="5599118"/>
            <a:ext cx="8851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rgbClr val="3D5C00"/>
                </a:solidFill>
              </a:rPr>
              <a:t>…</a:t>
            </a:r>
            <a:r>
              <a:rPr lang="ru-RU" sz="1800" i="1" dirty="0">
                <a:solidFill>
                  <a:srgbClr val="3D5C00"/>
                </a:solidFill>
                <a:effectLst/>
              </a:rPr>
              <a:t>Мы — </a:t>
            </a:r>
            <a:r>
              <a:rPr lang="ru-RU" sz="1800" i="1" dirty="0" smtClean="0">
                <a:solidFill>
                  <a:srgbClr val="3D5C00"/>
                </a:solidFill>
                <a:effectLst/>
              </a:rPr>
              <a:t>карлики, усевшиеся </a:t>
            </a:r>
            <a:r>
              <a:rPr lang="ru-RU" sz="1800" i="1" dirty="0">
                <a:solidFill>
                  <a:srgbClr val="3D5C00"/>
                </a:solidFill>
                <a:effectLst/>
              </a:rPr>
              <a:t>на плечах великанов; мы видим больше и дальше, чем они, не потому, что обладаем лучшим зрением, и не потому, что выше их, но потому, что они нас подняли и увеличили наш рост собственным величием</a:t>
            </a:r>
            <a:endParaRPr lang="ru-RU" sz="1800" i="1" dirty="0" smtClean="0">
              <a:solidFill>
                <a:srgbClr val="3D5C00"/>
              </a:solidFill>
              <a:effectLst/>
            </a:endParaRPr>
          </a:p>
          <a:p>
            <a:pPr algn="r"/>
            <a:r>
              <a:rPr lang="ru-RU" sz="1600" dirty="0">
                <a:solidFill>
                  <a:srgbClr val="3D5C00"/>
                </a:solidFill>
                <a:effectLst/>
              </a:rPr>
              <a:t>Бернар </a:t>
            </a:r>
            <a:r>
              <a:rPr lang="ru-RU" sz="1600" dirty="0" err="1" smtClean="0">
                <a:solidFill>
                  <a:srgbClr val="3D5C00"/>
                </a:solidFill>
                <a:effectLst/>
              </a:rPr>
              <a:t>Шартрский</a:t>
            </a:r>
            <a:r>
              <a:rPr lang="ru-RU" sz="1600" dirty="0" smtClean="0">
                <a:solidFill>
                  <a:srgbClr val="3D5C00"/>
                </a:solidFill>
                <a:effectLst/>
              </a:rPr>
              <a:t>, 12 век</a:t>
            </a:r>
            <a:endParaRPr lang="ru-RU" sz="1600" dirty="0">
              <a:solidFill>
                <a:srgbClr val="3D5C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572" y="128555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Умение решать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сложные 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Complex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Problem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Solving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Потребность в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людях с такой компетенцией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возрастет на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52%</a:t>
            </a:r>
            <a:r>
              <a:rPr lang="ru-RU" sz="18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572" y="3567793"/>
            <a:ext cx="8670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Креативность.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Способность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найти нестандартный подход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сейчас ценится во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многих профессиях.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 в уже недалеком будущем это умение станет необходимым из-за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усложнения всех  процессов.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Как решить стандартную задачу, можно найти в интернете,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надо только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правильно сформулировать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запрос. </a:t>
            </a:r>
            <a:r>
              <a:rPr lang="ru-RU" sz="18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Цениться будут люди, способные "выдать" то, чего не знает поисковик</a:t>
            </a:r>
          </a:p>
        </p:txBody>
      </p:sp>
    </p:spTree>
    <p:extLst>
      <p:ext uri="{BB962C8B-B14F-4D97-AF65-F5344CB8AC3E}">
        <p14:creationId xmlns:p14="http://schemas.microsoft.com/office/powerpoint/2010/main" val="1311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7501" y="346075"/>
            <a:ext cx="86741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0">
              <a:buNone/>
            </a:pPr>
            <a:r>
              <a:rPr lang="ru-RU" sz="1800" b="0" dirty="0"/>
              <a:t>4. </a:t>
            </a:r>
            <a:r>
              <a:rPr lang="ru-RU" sz="1800" u="sng" dirty="0"/>
              <a:t>Управление людьми</a:t>
            </a:r>
            <a:r>
              <a:rPr lang="ru-RU" sz="1800" b="0" dirty="0"/>
              <a:t>. </a:t>
            </a:r>
            <a:r>
              <a:rPr lang="ru-RU" sz="1800" b="0" dirty="0" smtClean="0"/>
              <a:t>Идет сращивание </a:t>
            </a:r>
            <a:r>
              <a:rPr lang="ru-RU" sz="1800" b="0" dirty="0"/>
              <a:t>человеческого и искусственного интеллекта</a:t>
            </a:r>
            <a:r>
              <a:rPr lang="ru-RU" sz="1800" b="0" dirty="0" smtClean="0"/>
              <a:t>, </a:t>
            </a:r>
            <a:r>
              <a:rPr lang="ru-RU" sz="1800" b="0" dirty="0"/>
              <a:t>поэтому </a:t>
            </a:r>
            <a:r>
              <a:rPr lang="ru-RU" sz="1800" dirty="0">
                <a:solidFill>
                  <a:srgbClr val="0070C0"/>
                </a:solidFill>
              </a:rPr>
              <a:t>среда станет более </a:t>
            </a:r>
            <a:r>
              <a:rPr lang="ru-RU" sz="1800" dirty="0" smtClean="0">
                <a:solidFill>
                  <a:srgbClr val="0070C0"/>
                </a:solidFill>
              </a:rPr>
              <a:t>сложной </a:t>
            </a:r>
            <a:r>
              <a:rPr lang="ru-RU" sz="1800" b="0" dirty="0" smtClean="0"/>
              <a:t>(востребованными </a:t>
            </a:r>
            <a:r>
              <a:rPr lang="ru-RU" sz="1800" b="0" dirty="0"/>
              <a:t>останутся либо самые дешевые сотрудники (чей труд дешевле роботов), либо </a:t>
            </a:r>
            <a:r>
              <a:rPr lang="ru-RU" sz="1800" b="0" dirty="0" smtClean="0"/>
              <a:t>высокопрофессиональные).</a:t>
            </a:r>
          </a:p>
          <a:p>
            <a:pPr marL="144000" indent="0">
              <a:buNone/>
            </a:pPr>
            <a:r>
              <a:rPr lang="ru-RU" sz="1800" b="0" dirty="0" smtClean="0"/>
              <a:t>5</a:t>
            </a:r>
            <a:r>
              <a:rPr lang="ru-RU" sz="1800" b="0" dirty="0"/>
              <a:t>. </a:t>
            </a:r>
            <a:r>
              <a:rPr lang="ru-RU" sz="1800" b="0" dirty="0" smtClean="0"/>
              <a:t>Навыки </a:t>
            </a:r>
            <a:r>
              <a:rPr lang="ru-RU" sz="1800" dirty="0" smtClean="0">
                <a:solidFill>
                  <a:srgbClr val="0070C0"/>
                </a:solidFill>
              </a:rPr>
              <a:t>командной работы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467544" y="1936750"/>
            <a:ext cx="70993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0">
              <a:buNone/>
            </a:pPr>
            <a:r>
              <a:rPr lang="ru-RU" sz="1800" b="0" dirty="0" smtClean="0">
                <a:effectLst/>
              </a:rPr>
              <a:t>6. </a:t>
            </a:r>
            <a:r>
              <a:rPr lang="ru-RU" sz="1800" u="sng" dirty="0" err="1" smtClean="0">
                <a:effectLst/>
              </a:rPr>
              <a:t>Клиентоориентированность</a:t>
            </a:r>
            <a:r>
              <a:rPr lang="ru-RU" sz="1800" dirty="0" smtClean="0">
                <a:effectLst/>
              </a:rPr>
              <a:t>.</a:t>
            </a:r>
            <a:r>
              <a:rPr lang="ru-RU" sz="1800" b="0" dirty="0" smtClean="0">
                <a:effectLst/>
              </a:rPr>
              <a:t> Напрямую зависит от развитости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эмоционального интеллекта</a:t>
            </a:r>
            <a:r>
              <a:rPr lang="ru-RU" sz="1800" b="0" dirty="0" smtClean="0">
                <a:effectLst/>
              </a:rPr>
              <a:t>.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smtClean="0">
                <a:effectLst/>
              </a:rPr>
              <a:t>Сюда же относится умение </a:t>
            </a:r>
            <a:r>
              <a:rPr lang="ru-RU" sz="1800" b="0" dirty="0">
                <a:effectLst/>
              </a:rPr>
              <a:t>вести </a:t>
            </a:r>
            <a:r>
              <a:rPr lang="ru-RU" sz="1800" dirty="0">
                <a:solidFill>
                  <a:srgbClr val="0070C0"/>
                </a:solidFill>
                <a:effectLst/>
              </a:rPr>
              <a:t>переговоры</a:t>
            </a:r>
            <a:r>
              <a:rPr lang="ru-RU" sz="1800" b="0" dirty="0">
                <a:effectLst/>
              </a:rPr>
              <a:t>. Может, </a:t>
            </a:r>
            <a:r>
              <a:rPr lang="ru-RU" sz="1800" b="0" dirty="0" smtClean="0">
                <a:effectLst/>
              </a:rPr>
              <a:t>когда то </a:t>
            </a:r>
            <a:r>
              <a:rPr lang="ru-RU" sz="1800" b="0" dirty="0">
                <a:effectLst/>
              </a:rPr>
              <a:t>в этом человека заменят роботы, но точно не </a:t>
            </a:r>
            <a:r>
              <a:rPr lang="ru-RU" sz="1800" b="0" dirty="0" smtClean="0">
                <a:effectLst/>
              </a:rPr>
              <a:t>скоро.</a:t>
            </a:r>
            <a:endParaRPr lang="ru-RU" sz="1800" b="0" dirty="0">
              <a:effectLst/>
            </a:endParaRPr>
          </a:p>
          <a:p>
            <a:pPr marL="144000" indent="0">
              <a:buFont typeface="Wingdings" pitchFamily="2" charset="2"/>
              <a:buNone/>
            </a:pPr>
            <a:r>
              <a:rPr lang="ru-RU" sz="1800" b="0" dirty="0" smtClean="0">
                <a:effectLst/>
              </a:rPr>
              <a:t>7. </a:t>
            </a:r>
            <a:r>
              <a:rPr lang="ru-RU" sz="1800" dirty="0" smtClean="0">
                <a:effectLst/>
              </a:rPr>
              <a:t>Суждение</a:t>
            </a:r>
            <a:r>
              <a:rPr lang="ru-RU" sz="1800" b="0" dirty="0" smtClean="0">
                <a:effectLst/>
              </a:rPr>
              <a:t> и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скорость принятия решений</a:t>
            </a:r>
            <a:r>
              <a:rPr lang="ru-RU" sz="1800" b="0" dirty="0" smtClean="0">
                <a:effectLst/>
              </a:rPr>
              <a:t>. В усложняющемся </a:t>
            </a:r>
            <a:r>
              <a:rPr lang="ru-RU" sz="1800" b="0" dirty="0" smtClean="0">
                <a:effectLst/>
              </a:rPr>
              <a:t>мире</a:t>
            </a:r>
            <a:endParaRPr lang="ru-RU" sz="1800" b="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77800" y="4185410"/>
            <a:ext cx="86741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0">
              <a:buNone/>
            </a:pP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u="sng" dirty="0"/>
              <a:t>Скорость принятия </a:t>
            </a:r>
            <a:r>
              <a:rPr lang="ru-RU" u="sng" dirty="0" smtClean="0"/>
              <a:t>решений,</a:t>
            </a:r>
            <a:r>
              <a:rPr lang="ru-RU" u="sng" dirty="0"/>
              <a:t> </a:t>
            </a:r>
            <a:r>
              <a:rPr lang="ru-RU" u="sng" dirty="0" smtClean="0"/>
              <a:t> стрессоустойчивость</a:t>
            </a:r>
            <a:r>
              <a:rPr lang="ru-RU" u="sng" dirty="0"/>
              <a:t>, </a:t>
            </a:r>
            <a:r>
              <a:rPr lang="ru-RU" u="sng" dirty="0" smtClean="0"/>
              <a:t> обучаемость,  знание  информационных технологий  и  иностранных языков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8513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715"/>
            <a:ext cx="3539617" cy="126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49" y="1546815"/>
            <a:ext cx="8117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разработать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программу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проведения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исследований 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(</a:t>
            </a:r>
            <a:r>
              <a:rPr lang="ru-RU" sz="2400" i="1" dirty="0">
                <a:solidFill>
                  <a:prstClr val="black"/>
                </a:solidFill>
                <a:effectLst/>
                <a:latin typeface="Calibri"/>
              </a:rPr>
              <a:t>сложность процесса обоснования тарифов в тарифной комиссии 9 разделов, 38 станиц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)</a:t>
            </a:r>
            <a:endParaRPr lang="ru-RU" sz="2400" dirty="0">
              <a:solidFill>
                <a:prstClr val="black"/>
              </a:solidFill>
              <a:effectLst/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подготовить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задания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исполнителей</a:t>
            </a:r>
            <a:endParaRPr lang="ru-RU" sz="2400" dirty="0">
              <a:solidFill>
                <a:prstClr val="black"/>
              </a:solidFill>
              <a:effectLst/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организовать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сбор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, обработку, 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</a:rPr>
              <a:t>анализ 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и систематизацию информации по теме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исследования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выбрать 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методы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решения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поставленной задачи</a:t>
            </a:r>
            <a:endParaRPr lang="ru-RU" sz="2400" dirty="0" smtClean="0">
              <a:solidFill>
                <a:prstClr val="black"/>
              </a:solidFill>
              <a:effectLst/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организовать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/>
              </a:rPr>
              <a:t>проведение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исследований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порядок расчетов, опросный лист и т.д.)</a:t>
            </a:r>
            <a:endParaRPr lang="ru-RU" sz="2400" dirty="0">
              <a:solidFill>
                <a:prstClr val="black"/>
              </a:solidFill>
              <a:effectLst/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организовать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/>
              </a:rPr>
              <a:t>анализ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результато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Calibri"/>
              </a:rPr>
              <a:t>исследования, сделать выводы</a:t>
            </a:r>
            <a:endParaRPr lang="ru-RU" sz="2400" dirty="0" smtClean="0">
              <a:solidFill>
                <a:prstClr val="black"/>
              </a:solidFill>
              <a:effectLst/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разработать экономические  (эконометрические)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модели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процессов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для прогнозирования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</a:rPr>
              <a:t>подготовить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</a:rPr>
              <a:t>отчет, презентацию и т.д.</a:t>
            </a:r>
            <a:endParaRPr lang="ru-RU" sz="24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7" name="Рисунок 6" descr="https://hrliga.com/uploads/pic602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949280"/>
            <a:ext cx="1454968" cy="8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1300" y="213244"/>
            <a:ext cx="5338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  <a:ea typeface="+mn-ea"/>
              </a:rPr>
              <a:t>Руководитель экономической службы (экономист 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/>
                <a:ea typeface="+mn-ea"/>
              </a:rPr>
              <a:t>исследовательского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/>
                <a:ea typeface="+mn-ea"/>
              </a:rPr>
              <a:t>типа)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alibri"/>
                <a:ea typeface="+mn-ea"/>
              </a:rPr>
              <a:t>должен уметь:</a:t>
            </a:r>
            <a:endParaRPr lang="ru-RU" sz="2400" b="1" dirty="0" smtClean="0">
              <a:solidFill>
                <a:srgbClr val="FF0000"/>
              </a:solidFill>
              <a:effectLst/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prstClr val="black"/>
              </a:solidFill>
              <a:effectLst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95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1041</Words>
  <Application>Microsoft Office PowerPoint</Application>
  <PresentationFormat>Экран (4:3)</PresentationFormat>
  <Paragraphs>150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МЕТОДЫ НАУЧНЫХ ИССЛЕДОВАНИЙ   (Системный анализ в экономике) </vt:lpstr>
      <vt:lpstr>Презентация PowerPoint</vt:lpstr>
      <vt:lpstr>Презентация PowerPoint</vt:lpstr>
      <vt:lpstr>Меркулов Владимир Витальевич, Экономика и организация сельскохозяйственного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Логика процесса исследования</vt:lpstr>
      <vt:lpstr>Проблема исследования</vt:lpstr>
      <vt:lpstr>Проблема исследования</vt:lpstr>
      <vt:lpstr>Актуальность исследования</vt:lpstr>
      <vt:lpstr>Объект  и предмет</vt:lpstr>
      <vt:lpstr>Объект</vt:lpstr>
      <vt:lpstr>Предмет</vt:lpstr>
      <vt:lpstr>Предмет</vt:lpstr>
      <vt:lpstr>Уточненная тема -Анализ и прогноз трудоустройства  выпускников аграрных ВУЗов</vt:lpstr>
      <vt:lpstr>Цель</vt:lpstr>
      <vt:lpstr>Цель</vt:lpstr>
      <vt:lpstr>Задачи</vt:lpstr>
      <vt:lpstr>Презентация PowerPoint</vt:lpstr>
      <vt:lpstr>Пример научного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Казарин</dc:creator>
  <cp:lastModifiedBy>пользователь</cp:lastModifiedBy>
  <cp:revision>54</cp:revision>
  <dcterms:created xsi:type="dcterms:W3CDTF">2015-11-23T13:49:33Z</dcterms:created>
  <dcterms:modified xsi:type="dcterms:W3CDTF">2023-11-10T12:20:56Z</dcterms:modified>
</cp:coreProperties>
</file>